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Pretendard Bold"/>
      <p:bold r:id="rId54"/>
    </p:embeddedFont>
    <p:embeddedFont>
      <p:font typeface="Pretendard Light"/>
      <p:regular r:id="rId55"/>
    </p:embeddedFont>
    <p:embeddedFont>
      <p:font typeface="Pretendard Medium"/>
      <p:bold r:id="rId56"/>
    </p:embeddedFont>
    <p:embeddedFont>
      <p:font typeface="Noto Sans CJK KR Regular"/>
      <p:regular r:id="rId57"/>
    </p:embeddedFont>
    <p:embeddedFont>
      <p:font typeface="Noto Sans CJK KR Bold"/>
      <p:bold r:id="rId58"/>
    </p:embeddedFont>
    <p:embeddedFont>
      <p:font typeface="Pretendard Regular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1.fntdata" Type="http://schemas.openxmlformats.org/officeDocument/2006/relationships/font"/><Relationship Id="rId55" Target="fonts/font2.fntdata" Type="http://schemas.openxmlformats.org/officeDocument/2006/relationships/font"/><Relationship Id="rId56" Target="fonts/font3.fntdata" Type="http://schemas.openxmlformats.org/officeDocument/2006/relationships/font"/><Relationship Id="rId57" Target="fonts/font4.fntdata" Type="http://schemas.openxmlformats.org/officeDocument/2006/relationships/font"/><Relationship Id="rId58" Target="fonts/font5.fntdata" Type="http://schemas.openxmlformats.org/officeDocument/2006/relationships/font"/><Relationship Id="rId59" Target="fonts/font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67.png" Type="http://schemas.openxmlformats.org/officeDocument/2006/relationships/image"/><Relationship Id="rId4" Target="../media/image14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94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Relationship Id="rId7" Target="../media/image103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6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6.png" Type="http://schemas.openxmlformats.org/officeDocument/2006/relationships/image"/><Relationship Id="rId4" Target="../media/image111.pn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Relationship Id="rId7" Target="../media/image35.png" Type="http://schemas.openxmlformats.org/officeDocument/2006/relationships/image"/><Relationship Id="rId8" Target="../media/image10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2" Target="../media/image1.png" Type="http://schemas.openxmlformats.org/officeDocument/2006/relationships/image"/><Relationship Id="rId3" Target="../media/image117.png" Type="http://schemas.openxmlformats.org/officeDocument/2006/relationships/image"/><Relationship Id="rId4" Target="../media/image118.png" Type="http://schemas.openxmlformats.org/officeDocument/2006/relationships/image"/><Relationship Id="rId5" Target="../media/image11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5.pn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Relationship Id="rId6" Target="../media/image12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7.png" Type="http://schemas.openxmlformats.org/officeDocument/2006/relationships/image"/><Relationship Id="rId4" Target="../media/image128.png" Type="http://schemas.openxmlformats.org/officeDocument/2006/relationships/image"/><Relationship Id="rId5" Target="../media/image12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0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3.png" Type="http://schemas.openxmlformats.org/officeDocument/2006/relationships/image"/><Relationship Id="rId4" Target="../media/image134.png" Type="http://schemas.openxmlformats.org/officeDocument/2006/relationships/image"/><Relationship Id="rId5" Target="../media/image12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5.png" Type="http://schemas.openxmlformats.org/officeDocument/2006/relationships/image"/><Relationship Id="rId4" Target="../media/image136.png" Type="http://schemas.openxmlformats.org/officeDocument/2006/relationships/image"/><Relationship Id="rId5" Target="../media/image12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7.png" Type="http://schemas.openxmlformats.org/officeDocument/2006/relationships/image"/><Relationship Id="rId4" Target="../media/image138.png" Type="http://schemas.openxmlformats.org/officeDocument/2006/relationships/image"/><Relationship Id="rId5" Target="../media/image12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9.png" Type="http://schemas.openxmlformats.org/officeDocument/2006/relationships/image"/><Relationship Id="rId4" Target="../media/image140.png" Type="http://schemas.openxmlformats.org/officeDocument/2006/relationships/image"/><Relationship Id="rId5" Target="../media/image141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144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49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3.png" Type="http://schemas.openxmlformats.org/officeDocument/2006/relationships/image"/><Relationship Id="rId4" Target="../media/image14.png" Type="http://schemas.openxmlformats.org/officeDocument/2006/relationships/image"/><Relationship Id="rId5" Target="../media/image154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3.png" Type="http://schemas.openxmlformats.org/officeDocument/2006/relationships/image"/><Relationship Id="rId4" Target="../media/image14.png" Type="http://schemas.openxmlformats.org/officeDocument/2006/relationships/image"/><Relationship Id="rId5" Target="../media/image154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4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0325100" y="4038600"/>
            <a:ext cx="5816600" cy="582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68200" y="5270500"/>
            <a:ext cx="2159000" cy="158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80000">
            <a:off x="13855700" y="5803900"/>
            <a:ext cx="3111500" cy="3111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5400" y="3517900"/>
            <a:ext cx="92202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대구광역시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충전소최적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입지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5400" y="6045200"/>
            <a:ext cx="5880100" cy="419100"/>
          </a:xfrm>
          <a:prstGeom prst="rect">
            <a:avLst/>
          </a:prstGeom>
          <a:effectLst>
            <a:outerShdw dir="2700000" dist="14922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07070"/>
              </a:lnSpc>
            </a:pP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여혁수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팀장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) / 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권순걸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/ 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이정우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/ 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신민경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/ </a:t>
            </a:r>
            <a:r>
              <a:rPr lang="ko-KR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이수연</a:t>
            </a:r>
            <a:r>
              <a:rPr lang="en-US" sz="23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959100"/>
            <a:ext cx="21971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740000">
            <a:off x="14389100" y="4000500"/>
            <a:ext cx="1714500" cy="106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720000">
            <a:off x="10553700" y="6057900"/>
            <a:ext cx="1155700" cy="134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31500" y="3378200"/>
            <a:ext cx="1879600" cy="187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8902700"/>
            <a:ext cx="18034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46900" y="8928100"/>
            <a:ext cx="1371600" cy="46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32100" y="8775700"/>
            <a:ext cx="2070100" cy="800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75200" y="8788400"/>
            <a:ext cx="20066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35100" y="2959100"/>
            <a:ext cx="1981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3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1700" y="3035300"/>
            <a:ext cx="5092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 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수수수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수소노바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수소는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다가와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Ah Oh AAY!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1066800" y="1879600"/>
            <a:ext cx="74803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환경부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수소충전소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전략적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배치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계획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12700" y="9042400"/>
            <a:ext cx="3860800" cy="52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4406900"/>
            <a:ext cx="1054100" cy="123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4406900"/>
            <a:ext cx="71501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5829300"/>
            <a:ext cx="1054100" cy="255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89200" y="5842000"/>
            <a:ext cx="2654300" cy="723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04800" y="9093200"/>
            <a:ext cx="3606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국가적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지역적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친환경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정책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6500" y="1879600"/>
            <a:ext cx="5524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대구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탄소중립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기본계획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600" y="3098800"/>
            <a:ext cx="220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Light"/>
              </a:rPr>
              <a:t>추진</a:t>
            </a:r>
            <a:r>
              <a:rPr lang="en-US" sz="35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highlight>
                  <a:srgbClr val="C2C2C2"/>
                </a:highlight>
                <a:ea typeface="Pretendard Light"/>
              </a:rPr>
              <a:t>배경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00" y="3733800"/>
            <a:ext cx="7200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ea typeface="Pretendard Light"/>
              </a:rPr>
              <a:t>■2050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탄소중립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선언에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온실가스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혁신적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감촉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조치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요구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4724400"/>
            <a:ext cx="13335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1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500" y="6032500"/>
            <a:ext cx="13335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100" b="false" i="false" u="none" strike="noStrike">
                <a:solidFill>
                  <a:srgbClr val="FFFFFF"/>
                </a:solidFill>
                <a:ea typeface="Pretendard Light"/>
              </a:rPr>
              <a:t>배</a:t>
            </a:r>
          </a:p>
          <a:p>
            <a:pPr algn="ctr" lvl="0">
              <a:lnSpc>
                <a:spcPct val="108729"/>
              </a:lnSpc>
            </a:pPr>
            <a:r>
              <a:rPr lang="ko-KR" sz="3100" b="false" i="false" u="none" strike="noStrike">
                <a:solidFill>
                  <a:srgbClr val="FFFFFF"/>
                </a:solidFill>
                <a:ea typeface="Pretendard Light"/>
              </a:rPr>
              <a:t>치</a:t>
            </a:r>
          </a:p>
          <a:p>
            <a:pPr algn="ctr" lvl="0">
              <a:lnSpc>
                <a:spcPct val="108729"/>
              </a:lnSpc>
            </a:pPr>
            <a:r>
              <a:rPr lang="ko-KR" sz="3100" b="false" i="false" u="none" strike="noStrike">
                <a:solidFill>
                  <a:srgbClr val="FFFFFF"/>
                </a:solidFill>
                <a:ea typeface="Pretendard Light"/>
              </a:rPr>
              <a:t>방</a:t>
            </a:r>
          </a:p>
          <a:p>
            <a:pPr algn="ctr" lvl="0">
              <a:lnSpc>
                <a:spcPct val="108729"/>
              </a:lnSpc>
            </a:pPr>
            <a:r>
              <a:rPr lang="ko-KR" sz="3100" b="false" i="false" u="none" strike="noStrike">
                <a:solidFill>
                  <a:srgbClr val="FFFFFF"/>
                </a:solidFill>
                <a:ea typeface="Pretendard Light"/>
              </a:rPr>
              <a:t>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6000" y="4470400"/>
            <a:ext cx="2171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빠짐없이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가까이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어딜가든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5100" y="4483100"/>
            <a:ext cx="5257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전국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시군구에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원칙적으로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1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기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이상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구축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(~25)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도심지에선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15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접근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가능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(~40)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고속도로에서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50km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(~40)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3200" y="6007100"/>
            <a:ext cx="2171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1.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실측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자료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01900" y="7658100"/>
            <a:ext cx="26543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89200" y="6769100"/>
            <a:ext cx="2654300" cy="723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692400" y="6908800"/>
            <a:ext cx="220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2. 2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단계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배분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2400" y="7810500"/>
            <a:ext cx="2171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3.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전략적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요소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고려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59400" y="5791200"/>
            <a:ext cx="4267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중심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일일평균주행거리</a:t>
            </a:r>
          </a:p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공급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중심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자동차등록대수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34000" y="6718300"/>
            <a:ext cx="4267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광역단위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균형적</a:t>
            </a:r>
            <a:r>
              <a:rPr lang="en-US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배분</a:t>
            </a:r>
          </a:p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광역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지자체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여건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탄력적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반영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6700" y="7620000"/>
            <a:ext cx="4267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거점선도지역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우선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구축</a:t>
            </a:r>
          </a:p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수소공급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인프라와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연계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7600" y="6007100"/>
            <a:ext cx="65024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ea typeface="Pretendard Light"/>
              </a:rPr>
              <a:t>■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시내버스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</a:p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ea typeface="Pretendard Light"/>
              </a:rPr>
              <a:t>○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시내버스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확대를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온실가스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감축</a:t>
            </a:r>
          </a:p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    -&gt; 2030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년까지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해마다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60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대씩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400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07600" y="3797300"/>
            <a:ext cx="65024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ea typeface="Pretendard Light"/>
              </a:rPr>
              <a:t>■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승용차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</a:p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ea typeface="Pretendard Light"/>
              </a:rPr>
              <a:t>○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승용차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확대를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온실가스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감축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  </a:t>
            </a:r>
          </a:p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    -&gt; 2030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년까지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해마다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승용차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6~80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13200" y="2565400"/>
            <a:ext cx="10248900" cy="5791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850900" y="1511300"/>
            <a:ext cx="6985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대구시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현황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4000" y="8470900"/>
            <a:ext cx="12687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전국의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(146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곳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차지하는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비중이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겨우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6.8%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그친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수준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4700" y="1498600"/>
            <a:ext cx="97790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“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대구시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수소충전시설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확충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나서야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...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대구시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인구대비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숫자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적고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가격은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것도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600" b="false" i="true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3600" b="false" i="true" u="none" strike="noStrike">
                <a:solidFill>
                  <a:srgbClr val="000000"/>
                </a:solidFill>
                <a:latin typeface="Pretendard Light"/>
              </a:rPr>
              <a:t>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8700" y="2374900"/>
            <a:ext cx="347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박충배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수성구의원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5397500"/>
            <a:ext cx="16179800" cy="320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2806700"/>
            <a:ext cx="3810000" cy="702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46500" y="4368800"/>
            <a:ext cx="11493500" cy="3314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30700" y="6311900"/>
            <a:ext cx="13500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전기버스의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충전시간이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1~3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걸리는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비해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수소버스는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15~20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분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1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충전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주행거리는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전기버스의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300~400km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대비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수소버스는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570~635km 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버스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1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대가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1km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달릴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약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4.9kg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공기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정화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71500" y="5156200"/>
            <a:ext cx="4610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#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효율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#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달리는공기청정기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21200" y="2781300"/>
            <a:ext cx="126873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"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대구에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등록된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버스는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6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뿐</a:t>
            </a:r>
          </a:p>
          <a:p>
            <a:pPr algn="ctr" lvl="0">
              <a:lnSpc>
                <a:spcPct val="108729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전국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17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오지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산간이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강원도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(5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다음으로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Light"/>
              </a:rPr>
              <a:t>적다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Light"/>
              </a:rPr>
              <a:t> 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6800" y="4051300"/>
            <a:ext cx="94615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이러한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현상은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대구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내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수소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충전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인프라가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부족한</a:t>
            </a:r>
            <a:r>
              <a:rPr lang="en-US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Light"/>
              </a:rPr>
              <a:t>탓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850900" y="1511300"/>
            <a:ext cx="6985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대구시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현황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43400" y="1676400"/>
            <a:ext cx="11417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"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버스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도입이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지역사회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탄소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중립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시계를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앞당기는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역할을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300" b="false" i="true" u="none" strike="noStrike">
                <a:solidFill>
                  <a:srgbClr val="000000"/>
                </a:solidFill>
                <a:ea typeface="Pretendard Light"/>
              </a:rPr>
              <a:t>것</a:t>
            </a:r>
            <a:r>
              <a:rPr lang="en-US" sz="3300" b="false" i="true" u="none" strike="noStrike">
                <a:solidFill>
                  <a:srgbClr val="000000"/>
                </a:solidFill>
                <a:latin typeface="Pretendard Light"/>
              </a:rPr>
              <a:t>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9200" y="2209800"/>
            <a:ext cx="347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권순팔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버스운영과장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69900" y="-4851400"/>
            <a:ext cx="19265900" cy="19265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rot="0">
            <a:off x="-698500" y="-711200"/>
            <a:ext cx="20129500" cy="1170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5143500"/>
            <a:ext cx="1435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60700" y="6680200"/>
            <a:ext cx="1409700" cy="990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83400" y="3302000"/>
            <a:ext cx="4533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7200" b="true" i="false" u="none" strike="noStrike">
                <a:solidFill>
                  <a:srgbClr val="FFFFFF"/>
                </a:solidFill>
                <a:ea typeface="Pretendard Light"/>
              </a:rPr>
              <a:t>최종목표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2900" y="6019800"/>
            <a:ext cx="12979400" cy="1206500"/>
          </a:xfrm>
          <a:prstGeom prst="rect">
            <a:avLst/>
          </a:prstGeom>
          <a:effectLst>
            <a:outerShdw dir="2700000" dist="22477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대구광역시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내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수소충전소가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필요한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구를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우선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선정하고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이후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각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구별</a:t>
            </a:r>
          </a:p>
          <a:p>
            <a:pPr algn="ctr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행정동을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세부적으로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분석하여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적합한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위치를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제안하는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것을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Light"/>
              </a:rPr>
              <a:t>목표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97400" y="3962400"/>
            <a:ext cx="90805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64200" y="5854700"/>
            <a:ext cx="6959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공공데이터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분석을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통한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수소충전소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최적입지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400" y="6781800"/>
            <a:ext cx="1955800" cy="520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273800" y="68326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공공데이터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66100" y="6781800"/>
            <a:ext cx="1955800" cy="520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369300" y="68326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325100" y="68199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45500" y="3429000"/>
            <a:ext cx="1409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Part.02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289300" y="20447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89200" y="3632200"/>
            <a:ext cx="14859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75900" y="3632200"/>
            <a:ext cx="14859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12900" y="3632200"/>
            <a:ext cx="14859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38900" y="3632200"/>
            <a:ext cx="14859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29400" y="3771900"/>
            <a:ext cx="11811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01800" y="3721100"/>
            <a:ext cx="12319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90200" y="3683000"/>
            <a:ext cx="12700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79700" y="3771900"/>
            <a:ext cx="1104900" cy="110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64000" y="4165600"/>
            <a:ext cx="2286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13700" y="4165600"/>
            <a:ext cx="22860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63400" y="4165600"/>
            <a:ext cx="2286000" cy="431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96300" y="1574800"/>
            <a:ext cx="1308100" cy="520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356600" y="1651000"/>
            <a:ext cx="1574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0900" y="6223000"/>
            <a:ext cx="3200400" cy="270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16000" y="6769100"/>
            <a:ext cx="29464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인구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현황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교통량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개수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</a:p>
          <a:p>
            <a:pPr algn="ctr" lvl="0">
              <a:lnSpc>
                <a:spcPct val="10042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원본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가공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0900" y="5295900"/>
            <a:ext cx="3200400" cy="825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92200" y="5435600"/>
            <a:ext cx="278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수집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정제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03700" y="6223000"/>
            <a:ext cx="3200400" cy="270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318000" y="6921500"/>
            <a:ext cx="2946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인구밀집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주유소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접근성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고려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최적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입지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선정을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확립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03700" y="5295900"/>
            <a:ext cx="32004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543800" y="6223000"/>
            <a:ext cx="3200400" cy="2705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670800" y="6921500"/>
            <a:ext cx="2946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종합적으로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접근성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편의성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관점에서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효율을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고려해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실시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43800" y="5295900"/>
            <a:ext cx="3200400" cy="82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96600" y="6223000"/>
            <a:ext cx="3200400" cy="270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010900" y="7073900"/>
            <a:ext cx="2946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가중치가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반영된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점수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매트릭스를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사용하거나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회귀분석을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최적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도출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96600" y="5295900"/>
            <a:ext cx="3200400" cy="825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36700" y="6223000"/>
            <a:ext cx="3200400" cy="2705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351000" y="6769100"/>
            <a:ext cx="29464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주유소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LPG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충전소를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복합충전소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에너지스테이션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등으로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확장하거나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신설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위치제안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위치를</a:t>
            </a:r>
          </a:p>
          <a:p>
            <a:pPr algn="ctr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최종적으로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평가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36700" y="5295900"/>
            <a:ext cx="3200400" cy="825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432300" y="5435600"/>
            <a:ext cx="278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분석기준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설정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81900" y="5435600"/>
            <a:ext cx="3124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시각화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87100" y="5435600"/>
            <a:ext cx="278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최적입지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선정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14500" y="5435600"/>
            <a:ext cx="2781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결과도출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제안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0" y="25400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45500" y="3492500"/>
            <a:ext cx="1422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Part.03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500" y="4191000"/>
            <a:ext cx="9017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분석방안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5800" y="5854700"/>
            <a:ext cx="6756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수집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데이터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분석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,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최적입지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및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검증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400" y="6781800"/>
            <a:ext cx="1955800" cy="520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324600" y="68199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66100" y="6781800"/>
            <a:ext cx="1955800" cy="52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267700" y="6819900"/>
            <a:ext cx="1739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위치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01300" y="68199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후보지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검증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289300" y="20447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방안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3251200"/>
            <a:ext cx="8864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96300" y="1574800"/>
            <a:ext cx="1308100" cy="52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56600" y="1651000"/>
            <a:ext cx="1574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4013200"/>
            <a:ext cx="1524000" cy="1524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70200" y="4406900"/>
            <a:ext cx="61087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통계청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국토교통부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국토지리정보원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대구광역시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구별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동별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인구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인구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밀도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인구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밀도가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파악하여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설치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                      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이용률을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기대할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도출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0" y="3848100"/>
            <a:ext cx="3454400" cy="520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870200" y="38989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인구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인구밀도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50400" y="4013200"/>
            <a:ext cx="1524000" cy="1524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277600" y="4445000"/>
            <a:ext cx="59690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국토교통부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교통정보센터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     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행정동별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차종별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평균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교통량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교통량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추정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조사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운전자의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교통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혼잡도를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파악하여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선정에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반영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12500" y="3848100"/>
            <a:ext cx="2298700" cy="52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328400" y="3898900"/>
            <a:ext cx="2578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교통량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6845300"/>
            <a:ext cx="1524000" cy="1524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870200" y="7302500"/>
            <a:ext cx="59690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수소경제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종합정보포털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환경부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대구광역시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 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보급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현황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파악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배경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근거로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설치의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필요성이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지역을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파악하여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신규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선정에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참고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68600" y="6667500"/>
            <a:ext cx="4432300" cy="520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971800" y="6718300"/>
            <a:ext cx="412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보급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현황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0" y="6845300"/>
            <a:ext cx="1524000" cy="1524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430000" y="7302500"/>
            <a:ext cx="5969000" cy="208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대구광역시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상권정보시스템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공공데이터포털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대구지도포털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브이월드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상업지구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산업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분야별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시설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개수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행정동별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식별코드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경계정보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오픈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API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상권을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고려한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입지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GIS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최적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입지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후보지의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선정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과정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14100" y="6667500"/>
            <a:ext cx="5016500" cy="520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30000" y="6718300"/>
            <a:ext cx="4889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상권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GIS(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지리정보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42500" y="4457700"/>
            <a:ext cx="9779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1600" y="4267200"/>
            <a:ext cx="977900" cy="977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3200" y="7213600"/>
            <a:ext cx="977900" cy="774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56800" y="7150100"/>
            <a:ext cx="901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6565900" y="1536700"/>
            <a:ext cx="516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개발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환경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00400" y="3035300"/>
            <a:ext cx="12039600" cy="577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03700" y="4305300"/>
            <a:ext cx="1905000" cy="190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31200" y="4191000"/>
            <a:ext cx="1638300" cy="190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58600" y="4292600"/>
            <a:ext cx="3365500" cy="190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62400" y="3429000"/>
            <a:ext cx="2400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200">
                <a:solidFill>
                  <a:srgbClr val="50A5CA"/>
                </a:solidFill>
                <a:latin typeface="Noto Sans CJK KR Bold"/>
              </a:rPr>
              <a:t>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500" y="3200400"/>
            <a:ext cx="24003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200">
                <a:solidFill>
                  <a:srgbClr val="3C7CB5"/>
                </a:solidFill>
                <a:latin typeface="Noto Sans CJK KR Bold"/>
              </a:rPr>
              <a:t>Jupyter notebook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6600" y="3429000"/>
            <a:ext cx="2400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200">
                <a:solidFill>
                  <a:srgbClr val="DC5B7E"/>
                </a:solidFill>
                <a:latin typeface="Noto Sans CJK KR Bold"/>
              </a:rPr>
              <a:t>Tableau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94100" y="6172200"/>
            <a:ext cx="31369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50A5CA"/>
                </a:solidFill>
                <a:ea typeface="Pretendard Medium"/>
              </a:rPr>
              <a:t>활용</a:t>
            </a:r>
            <a:r>
              <a:rPr lang="en-US" sz="2100" b="false" i="false" u="none" strike="noStrike" spc="-100">
                <a:solidFill>
                  <a:srgbClr val="50A5CA"/>
                </a:solidFill>
                <a:latin typeface="Pretendard Medium"/>
              </a:rPr>
              <a:t> </a:t>
            </a:r>
            <a:r>
              <a:rPr lang="ko-KR" sz="2100" b="false" i="false" u="none" strike="noStrike" spc="-100">
                <a:solidFill>
                  <a:srgbClr val="50A5CA"/>
                </a:solidFill>
                <a:ea typeface="Pretendard Medium"/>
              </a:rPr>
              <a:t>라이브러리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pandas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데이터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전처리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,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분석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 matplotlib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클러스터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시각화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seaborn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히트맵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statsmodels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회귀분석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geopy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위도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,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경도로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거리계산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folium -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지도</a:t>
            </a:r>
            <a:r>
              <a:rPr lang="en-US" sz="2000" b="false" i="false" u="none" strike="noStrike" spc="-100">
                <a:solidFill>
                  <a:srgbClr val="50A5CA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50A5CA"/>
                </a:solidFill>
                <a:ea typeface="Pretendard Medium"/>
              </a:rPr>
              <a:t>시각화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0200" y="6070600"/>
            <a:ext cx="2527300" cy="212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C7CB5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-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데이터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분석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및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시각화를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위한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대화형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개발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환경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-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코드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실행과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문서화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결과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시각화를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통합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관리할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수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있는</a:t>
            </a:r>
            <a:r>
              <a:rPr lang="en-US" sz="2000" b="false" i="false" u="none" strike="noStrike" spc="-100">
                <a:solidFill>
                  <a:srgbClr val="3C7CB5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C7CB5"/>
                </a:solidFill>
                <a:ea typeface="Pretendard Medium"/>
              </a:rPr>
              <a:t>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0400" y="6362700"/>
            <a:ext cx="25273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DC5B7E"/>
                </a:solidFill>
                <a:ea typeface="Pretendard Medium"/>
              </a:rPr>
              <a:t>데이터</a:t>
            </a:r>
            <a:r>
              <a:rPr lang="en-US" sz="21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100" b="false" i="false" u="none" strike="noStrike" spc="-100">
                <a:solidFill>
                  <a:srgbClr val="DC5B7E"/>
                </a:solidFill>
                <a:ea typeface="Pretendard Medium"/>
              </a:rPr>
              <a:t>시각화</a:t>
            </a:r>
            <a:r>
              <a:rPr lang="en-US" sz="21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100" b="false" i="false" u="none" strike="noStrike" spc="-100">
                <a:solidFill>
                  <a:srgbClr val="DC5B7E"/>
                </a:solidFill>
                <a:ea typeface="Pretendard Medium"/>
              </a:rPr>
              <a:t>전문</a:t>
            </a:r>
            <a:r>
              <a:rPr lang="en-US" sz="21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100" b="false" i="false" u="none" strike="noStrike" spc="-100">
                <a:solidFill>
                  <a:srgbClr val="DC5B7E"/>
                </a:solidFill>
                <a:ea typeface="Pretendard Medium"/>
              </a:rPr>
              <a:t>툴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파이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차트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,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박스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플롯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히스토그램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,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바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차트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산점도</a:t>
            </a:r>
            <a:r>
              <a:rPr lang="en-US" sz="2000" b="false" i="false" u="none" strike="noStrike" spc="-100">
                <a:solidFill>
                  <a:srgbClr val="DC5B7E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DC5B7E"/>
                </a:solidFill>
                <a:ea typeface="Pretendard Medium"/>
              </a:rPr>
              <a:t>플롯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048000" y="13589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40400" y="2628900"/>
            <a:ext cx="647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3022600"/>
            <a:ext cx="155702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0" y="6375400"/>
            <a:ext cx="10160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5143500"/>
            <a:ext cx="6908800" cy="337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5143500"/>
            <a:ext cx="7658100" cy="349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8900" y="3429000"/>
            <a:ext cx="1515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매우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작은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법정동은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인구밀도가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나오지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않으므로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관할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행정동에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포함시켜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동일한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인구밀도로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통일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4051300" y="2057400"/>
            <a:ext cx="10185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우리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조원을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소개합니다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96300" y="1574800"/>
            <a:ext cx="1308100" cy="520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343900" y="1600200"/>
            <a:ext cx="1600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Bold"/>
              </a:rPr>
              <a:t>3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old"/>
              </a:rPr>
              <a:t>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3251200"/>
            <a:ext cx="82296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7442200"/>
            <a:ext cx="17208500" cy="2374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65800" y="3340100"/>
            <a:ext cx="6756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 </a:t>
            </a:r>
            <a:r>
              <a:rPr lang="ko-KR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수수수</a:t>
            </a:r>
            <a:r>
              <a:rPr lang="en-US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수소노바</a:t>
            </a:r>
            <a:r>
              <a:rPr lang="en-US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수소는</a:t>
            </a:r>
            <a:r>
              <a:rPr lang="en-US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ea typeface="Pretendard Medium"/>
              </a:rPr>
              <a:t>다가와</a:t>
            </a:r>
            <a:r>
              <a:rPr lang="en-US" sz="2500" b="false" i="false" u="none" strike="noStrike">
                <a:solidFill>
                  <a:srgbClr val="FFC34B"/>
                </a:solidFill>
                <a:highlight>
                  <a:srgbClr val="000000"/>
                </a:highlight>
                <a:latin typeface="Pretendard Medium"/>
              </a:rPr>
              <a:t> Ah Oh AAY!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406900"/>
            <a:ext cx="3251200" cy="415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52900" y="4406900"/>
            <a:ext cx="3251200" cy="4152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18400" y="4406900"/>
            <a:ext cx="3251200" cy="415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96600" y="4406900"/>
            <a:ext cx="3251200" cy="4152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4597400"/>
            <a:ext cx="1892300" cy="1892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50900" y="7239000"/>
            <a:ext cx="3009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총괄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회의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주관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기획안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최종검토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군집화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회귀분석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16100" y="4178300"/>
            <a:ext cx="1181100" cy="444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17700" y="4178300"/>
            <a:ext cx="1016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5300" y="6515100"/>
            <a:ext cx="12319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300" b="false" i="false" u="none" strike="noStrike" spc="100">
                <a:solidFill>
                  <a:srgbClr val="000000"/>
                </a:solidFill>
                <a:ea typeface="Pretendard Bold"/>
              </a:rPr>
              <a:t>여혁수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79900" y="7073900"/>
            <a:ext cx="3009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검토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도출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기획안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보고서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작성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방안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효과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68900" y="4203700"/>
            <a:ext cx="11811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245100" y="4229100"/>
            <a:ext cx="1016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0" y="6515100"/>
            <a:ext cx="12319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권순걸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5400" y="7073900"/>
            <a:ext cx="3009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공공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전처리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과정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707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GIS 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47100" y="4216400"/>
            <a:ext cx="1181100" cy="444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750300" y="4254500"/>
            <a:ext cx="1016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32800" y="6515100"/>
            <a:ext cx="1524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이정우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23600" y="7073900"/>
            <a:ext cx="3009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공공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전처리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과정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707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GIS 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74500" y="6489700"/>
            <a:ext cx="11938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신민경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4406900"/>
            <a:ext cx="3251200" cy="4152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376400" y="7073900"/>
            <a:ext cx="3009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공공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707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전처리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과정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0707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GIS 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65400" y="4216400"/>
            <a:ext cx="1181100" cy="444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51400" y="4584700"/>
            <a:ext cx="1892300" cy="1892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16900" y="4597400"/>
            <a:ext cx="1968500" cy="1968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5455900" y="4254500"/>
            <a:ext cx="927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원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14600" y="6515100"/>
            <a:ext cx="12319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이수연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61800" y="4178300"/>
            <a:ext cx="1181100" cy="444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06200" y="4597400"/>
            <a:ext cx="1968500" cy="1968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922500" y="4711700"/>
            <a:ext cx="1930400" cy="19304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2065000" y="4216400"/>
            <a:ext cx="927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1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false" i="false" u="none" strike="noStrike" spc="100">
                <a:solidFill>
                  <a:srgbClr val="000000"/>
                </a:solidFill>
                <a:ea typeface="Pretendard Bold"/>
              </a:rPr>
              <a:t>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048000" y="13589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40400" y="2628900"/>
            <a:ext cx="647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2882900"/>
            <a:ext cx="15570200" cy="87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4064000"/>
            <a:ext cx="6146800" cy="386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5702300"/>
            <a:ext cx="609600" cy="52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92900" y="4229100"/>
            <a:ext cx="10236200" cy="349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51000" y="3086100"/>
            <a:ext cx="1515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파생변수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생성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주유소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LPG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충전소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접근성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7800" y="8051800"/>
            <a:ext cx="9194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※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주유소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LPG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충전소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_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최소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n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개평균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: 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동별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중점을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포함하여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무작위로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찍은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n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점을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기준으로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가장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가까운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주유소와의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거리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n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평균값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100" y="7823200"/>
            <a:ext cx="54102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204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법정동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중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주유소나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LPG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충전소가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존재</a:t>
            </a:r>
          </a:p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동은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101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  =&gt;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개수만으로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접근성을</a:t>
            </a:r>
          </a:p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 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판단하기에는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0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이라는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극단적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수치가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Medium"/>
              </a:rPr>
              <a:t>많다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048000" y="13589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40400" y="2628900"/>
            <a:ext cx="647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2628900"/>
            <a:ext cx="15570200" cy="87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746500"/>
            <a:ext cx="15379700" cy="5702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51000" y="2832100"/>
            <a:ext cx="1515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군위군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제외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주유소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접근성에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대하여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Boxplot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, 8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군위군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법정동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모두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이상치로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나옴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31200" y="3670300"/>
            <a:ext cx="2540000" cy="3746500"/>
          </a:xfrm>
          <a:prstGeom prst="rect">
            <a:avLst/>
          </a:prstGeom>
          <a:effectLst>
            <a:outerShdw dir="2700000" dist="234725" blurRad="64397">
              <a:srgbClr val="EEEEEE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0" y="4965700"/>
            <a:ext cx="2070100" cy="927100"/>
          </a:xfrm>
          <a:prstGeom prst="rect">
            <a:avLst/>
          </a:prstGeom>
          <a:effectLst>
            <a:outerShdw dir="2700000" dist="85738" blurRad="8592">
              <a:srgbClr val="000000">
                <a:alpha val="43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2547600" y="48260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Medium"/>
              </a:rPr>
              <a:t>군위군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048000" y="13589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628900"/>
            <a:ext cx="156845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36900" y="3441700"/>
            <a:ext cx="10947400" cy="635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46200" y="2819400"/>
            <a:ext cx="15557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공시지가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평균을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이용할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극단값의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받아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왜곡된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나타낼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있으므로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공시지가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중앙값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0" y="25400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35500" y="4191000"/>
            <a:ext cx="9017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최적입지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'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구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'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46600" y="5880100"/>
            <a:ext cx="9220200" cy="1257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87900" y="5867400"/>
            <a:ext cx="86614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K-means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클러스터링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: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여러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변수를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종합한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데이터의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유사도를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바탕으로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각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데이터를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클러스터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개수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K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중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하나의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그룹으로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할당하는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군집화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알고리즘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31200" y="1676400"/>
            <a:ext cx="8661400" cy="7734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1500" y="3848100"/>
            <a:ext cx="39624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수소차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대수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8200" y="5435600"/>
            <a:ext cx="59817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구별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시민들의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수소차에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의식과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수요를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투영하는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변수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00" y="1511300"/>
            <a:ext cx="5219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변수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설정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이유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39300" y="1257300"/>
            <a:ext cx="8077200" cy="8534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79600" y="3657600"/>
            <a:ext cx="5829300" cy="175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주유소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및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  </a:t>
            </a:r>
          </a:p>
          <a:p>
            <a:pPr algn="ctr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LPG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충전소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접근성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2300" y="5689600"/>
            <a:ext cx="5765800" cy="153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접근성이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지역을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보고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고려했던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특성들을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입지에도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고려하기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위함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00" y="1511300"/>
            <a:ext cx="5219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변수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설정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이유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8890000"/>
            <a:ext cx="17208500" cy="91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0" y="2108200"/>
            <a:ext cx="11087100" cy="6337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63600" y="2781300"/>
            <a:ext cx="5829300" cy="95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상업수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, </a:t>
            </a:r>
            <a:r>
              <a:rPr lang="ko-KR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ea typeface="Pretendard Bold"/>
              </a:rPr>
              <a:t>공시지가</a:t>
            </a:r>
            <a:r>
              <a:rPr lang="en-US" sz="5300" b="false" i="false" u="none" strike="noStrike">
                <a:solidFill>
                  <a:srgbClr val="000000"/>
                </a:solidFill>
                <a:highlight>
                  <a:srgbClr val="FFCD4A"/>
                </a:highlight>
                <a:latin typeface="Pretendard Bold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4241800"/>
            <a:ext cx="5232400" cy="347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주유소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LPG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충전소가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 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없는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동과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있는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동을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비교했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확연한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차이를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보이며</a:t>
            </a:r>
          </a:p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공시지가는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동별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특성에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따른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차이가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있기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때문에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동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고려할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변수로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정함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2336800"/>
            <a:ext cx="4673600" cy="1358900"/>
          </a:xfrm>
          <a:prstGeom prst="rect">
            <a:avLst/>
          </a:prstGeom>
          <a:effectLst>
            <a:outerShdw dir="2700000" dist="125539" blurRad="18421">
              <a:srgbClr val="000000">
                <a:alpha val="47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31700" y="2603500"/>
            <a:ext cx="2921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31700" y="3124200"/>
            <a:ext cx="292100" cy="317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09500" y="2578100"/>
            <a:ext cx="40767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주유소와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LPG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충전소의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개수가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0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9200" y="3098800"/>
            <a:ext cx="40640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주유소와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LPG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충전소의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개수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1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19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Noto Sans CJK KR Regular"/>
              </a:rPr>
              <a:t>이상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900" y="1511300"/>
            <a:ext cx="5219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변수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설정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이유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8890000"/>
            <a:ext cx="17208500" cy="91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53300" y="2247900"/>
            <a:ext cx="10604500" cy="641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2616200"/>
            <a:ext cx="2501900" cy="1524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8100" y="3225800"/>
            <a:ext cx="58166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ea typeface="Pretendard Bold"/>
              </a:rPr>
              <a:t>총</a:t>
            </a:r>
            <a:r>
              <a:rPr lang="en-US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ea typeface="Pretendard Bold"/>
              </a:rPr>
              <a:t>교통량</a:t>
            </a:r>
            <a:r>
              <a:rPr lang="en-US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latin typeface="Pretendard Bold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8000" y="4457700"/>
            <a:ext cx="53213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총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교통량과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주유소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lpg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접근성은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-0.63~-0.73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상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관관계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2800" y="5727700"/>
            <a:ext cx="42672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주유소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접근성이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지역은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교통량도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많았다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800" y="7251700"/>
            <a:ext cx="63119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=&gt;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교통량이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주유소나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LPG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고려되었을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가능성이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높다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48700" y="1574800"/>
            <a:ext cx="7505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상관분석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결과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히트맵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900" y="1511300"/>
            <a:ext cx="5219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변수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설정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이유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8890000"/>
            <a:ext cx="17208500" cy="91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53300" y="2247900"/>
            <a:ext cx="10604500" cy="641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72600" y="5143500"/>
            <a:ext cx="1295400" cy="129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8100" y="2692400"/>
            <a:ext cx="5816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highlight>
                  <a:srgbClr val="FFC34B"/>
                </a:highlight>
                <a:ea typeface="Pretendard Bold"/>
              </a:rPr>
              <a:t>인구밀도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300" y="3924300"/>
            <a:ext cx="4953000" cy="495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단위면적당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인구가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지역일수록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효율과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이용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수요가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높을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잠재적</a:t>
            </a:r>
          </a:p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가능성이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크다</a:t>
            </a:r>
          </a:p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인구밀도와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총교통량은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0.71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양의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상관관계를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가진다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→ </a:t>
            </a:r>
          </a:p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교통량과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함께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인구밀도도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고려할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가치가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Bold"/>
              </a:rPr>
              <a:t>있다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8700" y="1574800"/>
            <a:ext cx="7505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상관분석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결과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히트맵</a:t>
            </a:r>
            <a:r>
              <a:rPr lang="en-US" sz="37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900" y="1511300"/>
            <a:ext cx="5219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변수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설정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Bold"/>
              </a:rPr>
              <a:t>이유</a:t>
            </a:r>
            <a:r>
              <a:rPr lang="en-US" sz="50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483600" y="3327400"/>
          <a:ext cx="8839200" cy="2857500"/>
        </p:xfrm>
        <a:graphic>
          <a:graphicData uri="http://schemas.openxmlformats.org/drawingml/2006/table">
            <a:tbl>
              <a:tblPr/>
              <a:tblGrid>
                <a:gridCol w="1473200"/>
                <a:gridCol w="1473200"/>
                <a:gridCol w="1473200"/>
                <a:gridCol w="1473200"/>
                <a:gridCol w="1473200"/>
                <a:gridCol w="1473200"/>
              </a:tblGrid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클러스터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수소차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총교통량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인구밀도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주유소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LPG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충전소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접근성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상권수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E4E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Cluster 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0.327778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0.644730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0.893302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0.053036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0.243523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Cluster 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0.711111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0.409002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0.272900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0.048394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0.402081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Cluster 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0.138889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0.516885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0.623398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0.008771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1.00000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95700" y="8343900"/>
            <a:ext cx="11417300" cy="14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1612900"/>
            <a:ext cx="7607300" cy="492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1397000"/>
            <a:ext cx="431800" cy="431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9431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K-Means Clustering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000" y="6705600"/>
            <a:ext cx="172720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클러스터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0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총교통량과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인구밀도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부분에서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1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총교통량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변수는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주유소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LPG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충전소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접근성과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깊은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상관관계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클러스터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1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수소차를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많이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보유한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클러스터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, BUT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수소충전소도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전부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보유한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지역구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또한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총교통량과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인구밀도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면에서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모두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3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위</a:t>
            </a:r>
          </a:p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                           -&gt;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잠재적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소비자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늘어날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가능성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LOW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클러스터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2 :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상권이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발달함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, BUT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수소차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충전소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이미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지역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6100" y="8597900"/>
            <a:ext cx="102743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클러스터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0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→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수성구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서구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중구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*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클러스터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요소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동구는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이미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충전소가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있으므로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후보에서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제외</a:t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1371600"/>
            <a:ext cx="4203700" cy="833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14900" y="1371600"/>
            <a:ext cx="4203700" cy="833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94800" y="1371600"/>
            <a:ext cx="4203700" cy="8331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74700" y="1371600"/>
            <a:ext cx="4203700" cy="8331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70100" y="3124200"/>
            <a:ext cx="1346200" cy="520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06600" y="320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100" y="5549900"/>
            <a:ext cx="36449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296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19700" y="5613400"/>
            <a:ext cx="3644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4200" y="5486400"/>
            <a:ext cx="36449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  <a:p>
            <a:pPr algn="ctr" lvl="0">
              <a:lnSpc>
                <a:spcPct val="9296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분석방안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66900" y="3695700"/>
            <a:ext cx="2006600" cy="200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65300" y="3657600"/>
            <a:ext cx="1930400" cy="193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0" y="3708400"/>
            <a:ext cx="1854200" cy="185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46800" y="3759200"/>
            <a:ext cx="1803400" cy="1803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779500" y="5613400"/>
            <a:ext cx="36449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결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Pretendard Bold"/>
              </a:rPr>
              <a:t>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0" y="3124200"/>
            <a:ext cx="1346200" cy="520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299200" y="320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Part.02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04500" y="3124200"/>
            <a:ext cx="1346200" cy="520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553700" y="320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84400" y="3124200"/>
            <a:ext cx="1346200" cy="520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820900" y="320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Part.04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0" y="25400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35500" y="4191000"/>
            <a:ext cx="9017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최적입지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'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동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'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380000">
            <a:off x="12230100" y="6299200"/>
            <a:ext cx="4279900" cy="427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46600" y="5880100"/>
            <a:ext cx="9220200" cy="1257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787900" y="6070600"/>
            <a:ext cx="8661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다중회귀분석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: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다양한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독립변수들이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종속변수에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미치는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영향을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분석하는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Light"/>
              </a:rPr>
              <a:t>방법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727200" y="2578100"/>
          <a:ext cx="14820900" cy="6007100"/>
        </p:xfrm>
        <a:graphic>
          <a:graphicData uri="http://schemas.openxmlformats.org/drawingml/2006/table">
            <a:tbl>
              <a:tblPr/>
              <a:tblGrid>
                <a:gridCol w="2933700"/>
                <a:gridCol w="3962400"/>
                <a:gridCol w="3962400"/>
                <a:gridCol w="39624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구분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Coef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P-value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VIF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총교통량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0.0453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0.617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6.121739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버스교통량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-3.2643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0.034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2.646494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화물차교통량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-0.4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0.096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5.745236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인구밀도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-0.0812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0.001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1.505339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혼잡시간강도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-73.3847 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1.620715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공시지가중앙값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-0.0002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0.01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1.585413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교육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5.8664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0.124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2.356968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상업수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-0.7481 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0.004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2.426827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R-squared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1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0.567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Prob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1.11E-31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611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028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918200" y="13462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다중회귀분석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9900" y="8788400"/>
            <a:ext cx="1459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※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혼잡시간강도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: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도로를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주행하는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모든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차량이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경험한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총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통행시간대비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혼잡을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경험한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차량의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총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통행시간의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oto Sans CJK KR Regular"/>
              </a:rPr>
              <a:t>비율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918200" y="13462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SCORING 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422400" y="4521200"/>
          <a:ext cx="15646400" cy="3390900"/>
        </p:xfrm>
        <a:graphic>
          <a:graphicData uri="http://schemas.openxmlformats.org/drawingml/2006/table">
            <a:tbl>
              <a:tblPr/>
              <a:tblGrid>
                <a:gridCol w="1714500"/>
                <a:gridCol w="2324100"/>
                <a:gridCol w="2324100"/>
                <a:gridCol w="2324100"/>
                <a:gridCol w="2324100"/>
                <a:gridCol w="2324100"/>
                <a:gridCol w="2324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버스교통량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인구밀도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혼잡시간강도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공시지가중앙값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상권수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입지선정지수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313.2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14336.94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72.25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965050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2299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-8286.36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00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내당동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437.5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18708.02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64.72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1204000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1588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-8232.75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00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비산동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654.2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10560.5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53.874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968500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2327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-8006.36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00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원대동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386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16000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65.58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893100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213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-7290.74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55" cmpd="sng" algn="ctr" cap="flat">
                      <a:solidFill>
                        <a:srgbClr val="FC52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422400" y="8763000"/>
          <a:ext cx="15646400" cy="698500"/>
        </p:xfrm>
        <a:graphic>
          <a:graphicData uri="http://schemas.openxmlformats.org/drawingml/2006/table">
            <a:tbl>
              <a:tblPr/>
              <a:tblGrid>
                <a:gridCol w="1714500"/>
                <a:gridCol w="2324100"/>
                <a:gridCol w="2324100"/>
                <a:gridCol w="2324100"/>
                <a:gridCol w="2324100"/>
                <a:gridCol w="2324100"/>
                <a:gridCol w="2324100"/>
              </a:tblGrid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391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538.247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48.5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209700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61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-4927.87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918200" y="13462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SCORING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2400" y="2387600"/>
            <a:ext cx="68453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= w₁X₁ + w₂X₂ + w₃X₃ + w₄X₄ + w₅X₅</a:t>
            </a:r>
          </a:p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(w</a:t>
            </a:r>
            <a:r>
              <a:rPr lang="en-US" sz="2500" b="false" i="false" u="none" strike="noStrike" baseline="-25000">
                <a:solidFill>
                  <a:srgbClr val="000000"/>
                </a:solidFill>
                <a:latin typeface="Pretendard Light"/>
              </a:rPr>
              <a:t>i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= X</a:t>
            </a:r>
            <a:r>
              <a:rPr lang="en-US" sz="2500" b="false" i="false" u="none" strike="noStrike" baseline="-25000">
                <a:solidFill>
                  <a:srgbClr val="000000"/>
                </a:solidFill>
                <a:latin typeface="Pretendard Light"/>
              </a:rPr>
              <a:t>i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회귀계수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i = 1,2,...,5)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400" y="3378200"/>
            <a:ext cx="103378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X₁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버스교통량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X₂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인구밀도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X₃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혼잡시간강도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X₄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공시지가중앙값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, X₅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상권수</a:t>
            </a:r>
          </a:p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000" y="4076700"/>
            <a:ext cx="2197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EX) [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서구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2700" y="8013700"/>
            <a:ext cx="1981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49800"/>
              </a:lnSpc>
            </a:pPr>
            <a:r>
              <a:rPr lang="en-US" sz="31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49800"/>
              </a:lnSpc>
            </a:pPr>
            <a:r>
              <a:rPr lang="en-US" sz="3100" b="tru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578100" y="3886200"/>
          <a:ext cx="4305300" cy="2870200"/>
        </p:xfrm>
        <a:graphic>
          <a:graphicData uri="http://schemas.openxmlformats.org/drawingml/2006/table">
            <a:tbl>
              <a:tblPr/>
              <a:tblGrid>
                <a:gridCol w="1828800"/>
                <a:gridCol w="24765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입지선정지수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-8286.36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내당동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-8232.75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비산동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-8006.36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918200" y="13462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SCORING </a:t>
            </a:r>
            <a:r>
              <a:rPr lang="ko-KR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결과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8100" y="3454400"/>
            <a:ext cx="2209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Light"/>
              </a:rPr>
              <a:t>서구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162800" y="3860800"/>
          <a:ext cx="4305300" cy="3568700"/>
        </p:xfrm>
        <a:graphic>
          <a:graphicData uri="http://schemas.openxmlformats.org/drawingml/2006/table">
            <a:tbl>
              <a:tblPr/>
              <a:tblGrid>
                <a:gridCol w="1828800"/>
                <a:gridCol w="24765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입지선정지수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만촌동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-9249.61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범어동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-8878.76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신매동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-8155.04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-7724.28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760200" y="3822700"/>
          <a:ext cx="4305300" cy="4279900"/>
        </p:xfrm>
        <a:graphic>
          <a:graphicData uri="http://schemas.openxmlformats.org/drawingml/2006/table">
            <a:tbl>
              <a:tblPr/>
              <a:tblGrid>
                <a:gridCol w="1828800"/>
                <a:gridCol w="24765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입지선정지수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동성로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-9616.32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삼덕동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-9254.67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삼덕동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-9227.02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삼덕동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-9172.32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대봉동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-8906.39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162800" y="3416300"/>
            <a:ext cx="2209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Light"/>
              </a:rPr>
              <a:t>수성구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34800" y="3454400"/>
            <a:ext cx="2209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Light"/>
              </a:rPr>
              <a:t>중구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66800" y="2565400"/>
          <a:ext cx="5727700" cy="6591300"/>
        </p:xfrm>
        <a:graphic>
          <a:graphicData uri="http://schemas.openxmlformats.org/drawingml/2006/table">
            <a:tbl>
              <a:tblPr/>
              <a:tblGrid>
                <a:gridCol w="2006600"/>
                <a:gridCol w="1638300"/>
                <a:gridCol w="20955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주유소</a:t>
                      </a: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/ </a:t>
                      </a: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최소거리</a:t>
                      </a:r>
                      <a:r>
                        <a:rPr lang="en-US" sz="17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(m)</a:t>
                      </a:r>
                      <a:endParaRPr lang="en-US" sz="1100"/>
                    </a:p>
                  </a:txBody>
                  <a:tcPr anchor="ctr" marL="19050" marT="19050" marR="19050" marB="19050">
                    <a:lnL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028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합천주유소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비산동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869.317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조광주유소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666.189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서대구주유소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635.894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서대구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IC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628.494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새방골주유소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583.013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기분좋은주유소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575.897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서대구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IC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562.579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서대구터미널주유소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545.209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97700" y="2565400"/>
          <a:ext cx="4838700" cy="6616700"/>
        </p:xfrm>
        <a:graphic>
          <a:graphicData uri="http://schemas.openxmlformats.org/drawingml/2006/table">
            <a:tbl>
              <a:tblPr/>
              <a:tblGrid>
                <a:gridCol w="1778000"/>
                <a:gridCol w="1295400"/>
                <a:gridCol w="1765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주유소</a:t>
                      </a:r>
                      <a:r>
                        <a:rPr lang="en-US" sz="17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/ </a:t>
                      </a: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최소거리</a:t>
                      </a:r>
                      <a:r>
                        <a:rPr lang="en-US" sz="17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(m)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가나주유소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538.336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산광주유소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502.002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화성가스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431.415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버디클럽오일뱅크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404.472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상동엘피지충전소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374.780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그린주유소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고산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338.438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미리내주유소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삼중이동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335.202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청구엘피지충전소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326.583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090400" y="2565400"/>
          <a:ext cx="4838700" cy="5156200"/>
        </p:xfrm>
        <a:graphic>
          <a:graphicData uri="http://schemas.openxmlformats.org/drawingml/2006/table">
            <a:tbl>
              <a:tblPr/>
              <a:tblGrid>
                <a:gridCol w="1600200"/>
                <a:gridCol w="1473200"/>
                <a:gridCol w="1765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주유소</a:t>
                      </a:r>
                      <a:r>
                        <a:rPr lang="en-US" sz="17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/ </a:t>
                      </a: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충전소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법정동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최소거리</a:t>
                      </a:r>
                      <a:r>
                        <a:rPr lang="en-US" sz="1700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(m)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달서주유소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289.559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행운셀프주유소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태평로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250.747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담티주유소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만촌동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250.420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삼보주유소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239.287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10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수성주유소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231.182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이현공단주유소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평리동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230.149</a:t>
                      </a:r>
                      <a:endParaRPr lang="en-US" sz="1100"/>
                    </a:p>
                  </a:txBody>
                  <a:tcPr anchor="ctr" marL="19050" marT="19050" marR="19050" marB="19050">
                    <a:lnL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06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918200" y="1346200"/>
            <a:ext cx="6438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민감시설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최소거리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0" y="25400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35500" y="4191000"/>
            <a:ext cx="9017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입지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2730500"/>
            <a:ext cx="17132300" cy="707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91500" y="3619500"/>
            <a:ext cx="939800" cy="876300"/>
          </a:xfrm>
          <a:prstGeom prst="rect">
            <a:avLst/>
          </a:prstGeom>
          <a:effectLst>
            <a:outerShdw dir="2700000" dist="80628" blurRad="7598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29718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3111500" y="2209800"/>
            <a:ext cx="12585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LPG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충전소나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주유소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위치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파악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 &amp;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학교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유치원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어린이집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의료기관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공원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안전취약시설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고려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2184400"/>
            <a:ext cx="4826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94000" y="2311400"/>
            <a:ext cx="1524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75000" y="1295400"/>
            <a:ext cx="11938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00" y="3035300"/>
            <a:ext cx="27686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기존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수소충전소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19900" y="2844800"/>
            <a:ext cx="1524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5295900"/>
            <a:ext cx="939800" cy="876300"/>
          </a:xfrm>
          <a:prstGeom prst="rect">
            <a:avLst/>
          </a:prstGeom>
          <a:effectLst>
            <a:outerShdw dir="2700000" dist="80628" blurRad="7598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42900" y="4521200"/>
            <a:ext cx="939800" cy="876300"/>
          </a:xfrm>
          <a:prstGeom prst="rect">
            <a:avLst/>
          </a:prstGeom>
          <a:effectLst>
            <a:outerShdw dir="2700000" dist="80628" blurRad="7598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37084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0" y="47244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50927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64900" y="52070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47300" y="56388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625600" y="3759200"/>
            <a:ext cx="36830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신규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충전소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후보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위치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2600" y="2946400"/>
            <a:ext cx="10795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북구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16700" y="4660900"/>
            <a:ext cx="14478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달서구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79400" y="3873500"/>
            <a:ext cx="10795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동구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79000" y="4470400"/>
            <a:ext cx="9652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중구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69300" y="5435600"/>
            <a:ext cx="9652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서구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7100" y="6375400"/>
            <a:ext cx="13970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수성구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72800" y="4610100"/>
            <a:ext cx="13208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수성구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8610600"/>
            <a:ext cx="939800" cy="876300"/>
          </a:xfrm>
          <a:prstGeom prst="rect">
            <a:avLst/>
          </a:prstGeom>
          <a:effectLst>
            <a:outerShdw dir="2700000" dist="80628" blurRad="7598">
              <a:srgbClr val="000000">
                <a:alpha val="5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4318000" y="7975600"/>
            <a:ext cx="14478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Medium"/>
              </a:rPr>
              <a:t>달성군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49100" y="1384300"/>
            <a:ext cx="5727700" cy="5740400"/>
          </a:xfrm>
          <a:prstGeom prst="rect">
            <a:avLst/>
          </a:prstGeom>
          <a:effectLst>
            <a:outerShdw dir="2700000" dist="528472" blurRad="326433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-139700" y="1663700"/>
            <a:ext cx="11938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서구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: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비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산동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합천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주유소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4445000"/>
            <a:ext cx="755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비산동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일대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염색산업단지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‘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탄소중립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랜드마크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’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조성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계획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4457700"/>
            <a:ext cx="4826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4572000"/>
            <a:ext cx="1524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19200" y="5156200"/>
            <a:ext cx="7556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산업단지에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필수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요소인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화물차는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현재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수소차가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유일한</a:t>
            </a:r>
          </a:p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친환경적인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선택지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219700"/>
            <a:ext cx="482600" cy="48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5334000"/>
            <a:ext cx="152400" cy="241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9200" y="6299200"/>
            <a:ext cx="68580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금호강과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인접하여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도시계획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하나인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대구시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탄소중립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과제와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함께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6311900"/>
            <a:ext cx="4826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6438900"/>
            <a:ext cx="152400" cy="241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19200" y="7581900"/>
            <a:ext cx="68580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근처에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없지만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다른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상권이나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주거지역도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주변에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구축되어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않아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일반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시민들에게는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접근성이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상대적으로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떨어짐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7835900"/>
            <a:ext cx="482600" cy="482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7950200"/>
            <a:ext cx="152400" cy="241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9200" y="3289300"/>
            <a:ext cx="75565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9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3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(-8006.36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),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869m (1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3479800"/>
            <a:ext cx="482600" cy="48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3594100"/>
            <a:ext cx="152400" cy="241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18500" y="3886200"/>
            <a:ext cx="5715000" cy="5715000"/>
          </a:xfrm>
          <a:prstGeom prst="rect">
            <a:avLst/>
          </a:prstGeom>
          <a:effectLst>
            <a:outerShdw dir="2700000" dist="527538" blurRad="325281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4000" y="1333500"/>
            <a:ext cx="5727700" cy="5689600"/>
          </a:xfrm>
          <a:prstGeom prst="rect">
            <a:avLst/>
          </a:prstGeom>
          <a:effectLst>
            <a:outerShdw dir="2700000" dist="525684" blurRad="322997">
              <a:srgbClr val="000000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91500" y="3860800"/>
            <a:ext cx="5664200" cy="5664200"/>
          </a:xfrm>
          <a:prstGeom prst="rect">
            <a:avLst/>
          </a:prstGeom>
          <a:effectLst>
            <a:outerShdw dir="2700000" dist="523318" blurRad="3200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93400" y="63627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-63500" y="1663700"/>
            <a:ext cx="11938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서구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: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평리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동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달서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주유소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" y="4165600"/>
            <a:ext cx="75565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9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(-8286.36),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290m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43815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4508500"/>
            <a:ext cx="1524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82700" y="5384800"/>
            <a:ext cx="7556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혼잡빈도강도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혼잡시간강도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서구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5384800"/>
            <a:ext cx="482600" cy="48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5499100"/>
            <a:ext cx="152400" cy="24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82700" y="6362700"/>
            <a:ext cx="6858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바로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옆에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소방서가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긴급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상황을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빠른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체계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구축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6388100"/>
            <a:ext cx="4826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6502400"/>
            <a:ext cx="152400" cy="24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78867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0" y="1320800"/>
            <a:ext cx="5689600" cy="5702300"/>
          </a:xfrm>
          <a:prstGeom prst="rect">
            <a:avLst/>
          </a:prstGeom>
          <a:effectLst>
            <a:outerShdw dir="2700000" dist="524725" blurRad="321820">
              <a:srgbClr val="000000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26400" y="3810000"/>
            <a:ext cx="5689600" cy="5702300"/>
          </a:xfrm>
          <a:prstGeom prst="rect">
            <a:avLst/>
          </a:prstGeom>
          <a:effectLst>
            <a:outerShdw dir="2700000" dist="524725" blurRad="321820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28300" y="6426200"/>
            <a:ext cx="698500" cy="647700"/>
          </a:xfrm>
          <a:prstGeom prst="rect">
            <a:avLst/>
          </a:prstGeom>
          <a:effectLst>
            <a:outerShdw dir="2700000" dist="60091" blurRad="4221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15900" y="1663700"/>
            <a:ext cx="11938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수성구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 :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만촌동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담티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주유소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3098800"/>
            <a:ext cx="75565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26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압도적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차이로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(-9249.61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) </a:t>
            </a:r>
          </a:p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범어동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- (-8878.76)</a:t>
            </a:r>
          </a:p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3149600"/>
            <a:ext cx="4826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3263900"/>
            <a:ext cx="1524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1100" y="4787900"/>
            <a:ext cx="755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장점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여유부지가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많아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확장이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용이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4787900"/>
            <a:ext cx="4826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4902200"/>
            <a:ext cx="152400" cy="24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1100" y="5867400"/>
            <a:ext cx="685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버스차고지와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연계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수소버스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사업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활성화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5842000"/>
            <a:ext cx="4826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5956300"/>
            <a:ext cx="152400" cy="241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81100" y="6324600"/>
            <a:ext cx="74930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약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250m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어린이집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위치</a:t>
            </a:r>
          </a:p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주거밀집지역도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분포되어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님비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현상을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마주할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가능성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6781800"/>
            <a:ext cx="4826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68961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02100" y="25146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32800" y="3505200"/>
            <a:ext cx="1435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Part.01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7400" y="3962400"/>
            <a:ext cx="90805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5800" y="5854700"/>
            <a:ext cx="6756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왜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수소차인가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? 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400" y="6781800"/>
            <a:ext cx="1955800" cy="520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273800" y="68199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탄소중립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66100" y="6781800"/>
            <a:ext cx="1955800" cy="52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318500" y="68199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친환경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426700" y="6819900"/>
            <a:ext cx="1524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60200" y="1333500"/>
            <a:ext cx="5676900" cy="5702300"/>
          </a:xfrm>
          <a:prstGeom prst="rect">
            <a:avLst/>
          </a:prstGeom>
          <a:effectLst>
            <a:outerShdw dir="2700000" dist="524251" blurRad="321240">
              <a:srgbClr val="000000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08900" y="3822700"/>
            <a:ext cx="5689600" cy="5702300"/>
          </a:xfrm>
          <a:prstGeom prst="rect">
            <a:avLst/>
          </a:prstGeom>
          <a:effectLst>
            <a:outerShdw dir="2700000" dist="524725" blurRad="321820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37800" y="62865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393700" y="1574800"/>
            <a:ext cx="1267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수성구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 :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상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동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버디클럽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오일뱅크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4089400"/>
            <a:ext cx="75565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26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4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-7724.28)</a:t>
            </a:r>
          </a:p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가까운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 404m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41656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4279900"/>
            <a:ext cx="1524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1100" y="5105400"/>
            <a:ext cx="6858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상동네거리와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중동네거리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인근에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8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차선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도로와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인접해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교통량으로부터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발생한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수요의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원활한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처리가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것으로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5118100"/>
            <a:ext cx="482600" cy="48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5232400"/>
            <a:ext cx="152400" cy="24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1100" y="6743700"/>
            <a:ext cx="685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아파트단지가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여부가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불명확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6731000"/>
            <a:ext cx="4826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68580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09400" y="1358900"/>
            <a:ext cx="5715000" cy="5715000"/>
          </a:xfrm>
          <a:prstGeom prst="rect">
            <a:avLst/>
          </a:prstGeom>
          <a:effectLst>
            <a:outerShdw dir="2700000" dist="527538" blurRad="325281">
              <a:srgbClr val="000000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35900" y="3810000"/>
            <a:ext cx="5715000" cy="5715000"/>
          </a:xfrm>
          <a:prstGeom prst="rect">
            <a:avLst/>
          </a:prstGeom>
          <a:effectLst>
            <a:outerShdw dir="2700000" dist="527538" blurRad="325281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01300" y="63246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-508000" y="1549400"/>
            <a:ext cx="1267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수성구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 :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상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동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삼보주유소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5092700"/>
            <a:ext cx="4826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5207000"/>
            <a:ext cx="152400" cy="241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81100" y="5054600"/>
            <a:ext cx="6731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수성구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후보지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없고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주거지역이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밀집된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것도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아니라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난이도가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쉬울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것으로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예상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181100" y="6184900"/>
            <a:ext cx="755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가까운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 320m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6146800"/>
            <a:ext cx="4826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62611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0" y="1346200"/>
            <a:ext cx="5715000" cy="5715000"/>
          </a:xfrm>
          <a:prstGeom prst="rect">
            <a:avLst/>
          </a:prstGeom>
          <a:effectLst>
            <a:outerShdw dir="2700000" dist="527538" blurRad="325281">
              <a:srgbClr val="000000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31200" y="3784600"/>
            <a:ext cx="5715000" cy="5715000"/>
          </a:xfrm>
          <a:prstGeom prst="rect">
            <a:avLst/>
          </a:prstGeom>
          <a:effectLst>
            <a:outerShdw dir="2700000" dist="527538" blurRad="325281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85500" y="6273800"/>
            <a:ext cx="698500" cy="647700"/>
          </a:xfrm>
          <a:prstGeom prst="rect">
            <a:avLst/>
          </a:prstGeom>
          <a:effectLst>
            <a:outerShdw dir="2700000" dist="60054" blurRad="4215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-444500" y="1625600"/>
            <a:ext cx="1267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최종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입지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선정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(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중구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)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 :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대봉동</a:t>
            </a:r>
            <a:r>
              <a:rPr lang="en-US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CEA10"/>
                </a:solidFill>
                <a:highlight>
                  <a:srgbClr val="000000"/>
                </a:highlight>
                <a:ea typeface="Pretendard Light"/>
              </a:rPr>
              <a:t>조양주유소</a:t>
            </a:r>
            <a:r>
              <a:rPr lang="en-US" sz="5000" b="fals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4203700"/>
            <a:ext cx="75565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입지선정지수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57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(-8906.39),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인구밀도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중구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전체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2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민감시설과의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167m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42418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4356100"/>
            <a:ext cx="1524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1100" y="5435600"/>
            <a:ext cx="70485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장점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햄버거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매장과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공동설립된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주유소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만약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거리와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공간을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확보하고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적합한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안전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설비를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설치할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있다면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조합은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충전소의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활용률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증가와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운영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경제성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강화로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이어질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있다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5461000"/>
            <a:ext cx="482600" cy="48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5575300"/>
            <a:ext cx="152400" cy="24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1100" y="7531100"/>
            <a:ext cx="6985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단점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민감시설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개수가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많아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가능성이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낮음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7518400"/>
            <a:ext cx="4826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76327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3035300" y="1511300"/>
            <a:ext cx="1267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향후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충전소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설치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예상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부지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4876800"/>
            <a:ext cx="7874000" cy="344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87600" y="2832100"/>
            <a:ext cx="57912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59800" y="2209800"/>
            <a:ext cx="8724900" cy="7264400"/>
          </a:xfrm>
          <a:prstGeom prst="rect">
            <a:avLst/>
          </a:prstGeom>
          <a:effectLst>
            <a:outerShdw dir="2700000" dist="670627" blurRad="525669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2882900"/>
            <a:ext cx="1270000" cy="1384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14500" y="5867400"/>
            <a:ext cx="5981700" cy="137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차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환경부의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목표에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따라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0872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수소충전소가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없는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구에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0872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우선적으로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설치하여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균형잡힌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인프라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3225800"/>
            <a:ext cx="90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Noto Sans CJK KR Regular"/>
              </a:rPr>
              <a:t>환경부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Noto Sans CJK KR Regular"/>
              </a:rPr>
              <a:t>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3500" y="3060700"/>
            <a:ext cx="10033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빠짐없이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가까이</a:t>
            </a:r>
          </a:p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어딜가든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5400" y="3200400"/>
            <a:ext cx="37719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전국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시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·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군구에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원칙적으로</a:t>
            </a:r>
          </a:p>
          <a:p>
            <a:pPr algn="ctr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1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기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이상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구축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(~25</a:t>
            </a:r>
            <a:r>
              <a:rPr lang="ko-KR" sz="2200" b="true" i="false" u="none" strike="noStrike">
                <a:solidFill>
                  <a:srgbClr val="E6332A"/>
                </a:solidFill>
                <a:ea typeface="Pretendard Medium"/>
              </a:rPr>
              <a:t>년</a:t>
            </a:r>
            <a:r>
              <a:rPr lang="en-US" sz="2200" b="true" i="false" u="none" strike="noStrike">
                <a:solidFill>
                  <a:srgbClr val="E6332A"/>
                </a:solidFill>
                <a:latin typeface="Pretendard Medium"/>
              </a:rPr>
              <a:t>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61800" y="5257800"/>
            <a:ext cx="1028700" cy="863600"/>
          </a:xfrm>
          <a:prstGeom prst="rect">
            <a:avLst/>
          </a:prstGeom>
          <a:effectLst>
            <a:outerShdw dir="2700000" dist="80236" blurRad="7525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8547100" y="2400300"/>
            <a:ext cx="56007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2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차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 :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달성군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달서구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남구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수성구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02900" y="4826000"/>
            <a:ext cx="673100" cy="635000"/>
          </a:xfrm>
          <a:prstGeom prst="rect">
            <a:avLst/>
          </a:prstGeom>
          <a:effectLst>
            <a:outerShdw dir="2700000" dist="58386" blurRad="3984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52700" y="5308600"/>
            <a:ext cx="495300" cy="495300"/>
          </a:xfrm>
          <a:prstGeom prst="rect">
            <a:avLst/>
          </a:prstGeom>
          <a:effectLst>
            <a:outerShdw dir="2700000" dist="45162" blurRad="2384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65100" y="5283200"/>
            <a:ext cx="495300" cy="495300"/>
          </a:xfrm>
          <a:prstGeom prst="rect">
            <a:avLst/>
          </a:prstGeom>
          <a:effectLst>
            <a:outerShdw dir="2700000" dist="45162" blurRad="2384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2552700"/>
            <a:ext cx="8394700" cy="3708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6362700"/>
            <a:ext cx="78994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30500" y="2616200"/>
            <a:ext cx="2197100" cy="281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15400" y="2032000"/>
            <a:ext cx="8318500" cy="7416800"/>
          </a:xfrm>
          <a:prstGeom prst="rect">
            <a:avLst/>
          </a:prstGeom>
          <a:effectLst>
            <a:outerShdw dir="2700000" dist="684937" blurRad="548342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806700" y="1295400"/>
            <a:ext cx="1267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향후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충전소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설치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예상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ea typeface="Pretendard Light"/>
              </a:rPr>
              <a:t>부지</a:t>
            </a:r>
            <a:r>
              <a:rPr lang="en-US" sz="5000" b="true" i="true" u="none" strike="noStrike">
                <a:solidFill>
                  <a:srgbClr val="FFF100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9700" y="2324100"/>
            <a:ext cx="4368800" cy="546100"/>
          </a:xfrm>
          <a:prstGeom prst="rect">
            <a:avLst/>
          </a:prstGeom>
          <a:effectLst>
            <a:outerShdw dir="2700000" dist="19685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3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차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 :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달성군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달서구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ea typeface="Pretendard Medium"/>
              </a:rPr>
              <a:t>북구</a:t>
            </a:r>
            <a:r>
              <a:rPr lang="en-US" sz="3100" b="false" i="false" u="none" strike="noStrike">
                <a:solidFill>
                  <a:srgbClr val="000000"/>
                </a:solidFill>
                <a:highlight>
                  <a:srgbClr val="FCEA10"/>
                </a:highlight>
                <a:latin typeface="Pretendard Medium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0900" y="8356600"/>
            <a:ext cx="5346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E6332A"/>
                </a:solidFill>
                <a:ea typeface="Pretendard Medium"/>
              </a:rPr>
              <a:t>단계적이고</a:t>
            </a:r>
            <a:r>
              <a:rPr lang="en-US" sz="30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E6332A"/>
                </a:solidFill>
                <a:ea typeface="Pretendard Medium"/>
              </a:rPr>
              <a:t>효율적인</a:t>
            </a:r>
            <a:r>
              <a:rPr lang="en-US" sz="30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E6332A"/>
                </a:solidFill>
                <a:ea typeface="Pretendard Medium"/>
              </a:rPr>
              <a:t>충전소</a:t>
            </a:r>
            <a:r>
              <a:rPr lang="en-US" sz="3000" b="true" i="false" u="none" strike="noStrike">
                <a:solidFill>
                  <a:srgbClr val="E6332A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E6332A"/>
                </a:solidFill>
                <a:ea typeface="Pretendard Medium"/>
              </a:rPr>
              <a:t>배치</a:t>
            </a:r>
            <a:r>
              <a:rPr lang="en-US" sz="3000" b="true" i="false" u="none" strike="noStrike">
                <a:solidFill>
                  <a:srgbClr val="E6332A"/>
                </a:solidFill>
                <a:latin typeface="Pretendard Medium"/>
              </a:rPr>
              <a:t>!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11200" y="2832100"/>
            <a:ext cx="635000" cy="1193800"/>
          </a:xfrm>
          <a:prstGeom prst="rect">
            <a:avLst/>
          </a:prstGeom>
          <a:effectLst>
            <a:outerShdw dir="2700000" dist="59003" blurRad="4069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39800" y="5473700"/>
            <a:ext cx="660400" cy="622300"/>
          </a:xfrm>
          <a:prstGeom prst="rect">
            <a:avLst/>
          </a:prstGeom>
          <a:effectLst>
            <a:outerShdw dir="2700000" dist="57229" blurRad="3828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03100" y="5638800"/>
            <a:ext cx="660400" cy="609600"/>
          </a:xfrm>
          <a:prstGeom prst="rect">
            <a:avLst/>
          </a:prstGeom>
          <a:effectLst>
            <a:outerShdw dir="2700000" dist="56619" blurRad="3747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892300" y="6819900"/>
            <a:ext cx="5753100" cy="152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경기도의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수소차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등록대수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증가에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충전소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증가세를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대구에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동일하게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반영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수소차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약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2000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등록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달성을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가정하며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충전소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추가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설치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0" y="2133600"/>
            <a:ext cx="109093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89400" y="2514600"/>
            <a:ext cx="10096500" cy="565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3467100"/>
            <a:ext cx="1866900" cy="60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5638800"/>
            <a:ext cx="61341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32800" y="3505200"/>
            <a:ext cx="1435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Part.04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7400" y="3962400"/>
            <a:ext cx="90805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결</a:t>
            </a:r>
            <a:r>
              <a:rPr lang="en-US" sz="10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0" b="false" i="false" u="none" strike="noStrike" spc="-100">
                <a:solidFill>
                  <a:srgbClr val="000000"/>
                </a:solidFill>
                <a:ea typeface="Pretendard Bold"/>
              </a:rPr>
              <a:t>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5800" y="5854700"/>
            <a:ext cx="6756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활용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방안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및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기대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효과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, </a:t>
            </a:r>
            <a:r>
              <a:rPr lang="ko-KR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한계점</a:t>
            </a:r>
            <a:r>
              <a:rPr lang="en-US" sz="26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400" y="6781800"/>
            <a:ext cx="1955800" cy="520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273800" y="68326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정책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결정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66100" y="6781800"/>
            <a:ext cx="1955800" cy="52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318500" y="68326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6781800"/>
            <a:ext cx="19558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80000">
            <a:off x="12039600" y="6007100"/>
            <a:ext cx="4279900" cy="4279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363200" y="6832600"/>
            <a:ext cx="165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연구기반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24800" y="3340100"/>
            <a:ext cx="24384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89300" y="20574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방안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96300" y="1574800"/>
            <a:ext cx="13081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3670300"/>
            <a:ext cx="15354300" cy="110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70200" y="4013200"/>
            <a:ext cx="13843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수소충전소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균등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분배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도모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지자체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정책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이행에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도움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편의성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수요층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3962400"/>
            <a:ext cx="4826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4089400"/>
            <a:ext cx="1524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356600" y="1651000"/>
            <a:ext cx="1574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5092700"/>
            <a:ext cx="15354300" cy="1104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70200" y="5422900"/>
            <a:ext cx="10896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효과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보급이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촉진되어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대기오염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저감과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화석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연료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감축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도모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53848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5511800"/>
            <a:ext cx="152400" cy="24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6515100"/>
            <a:ext cx="15354300" cy="1104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870200" y="6845300"/>
            <a:ext cx="1145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연구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다른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지역의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입지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연구에도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참고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자료로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6807200"/>
            <a:ext cx="482600" cy="48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6921500"/>
            <a:ext cx="1524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7937500"/>
            <a:ext cx="15354300" cy="1104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870200" y="8267700"/>
            <a:ext cx="14020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상업적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운영사나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관련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기업들이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신규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위치를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선정할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경제적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평가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8229600"/>
            <a:ext cx="482600" cy="482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83439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24800" y="3568700"/>
            <a:ext cx="24384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89300" y="22860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계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96300" y="1803400"/>
            <a:ext cx="13081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4229100"/>
            <a:ext cx="15354300" cy="110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70200" y="4559300"/>
            <a:ext cx="13843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행정동과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법정동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개수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불일치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인구밀도와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같은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컬럼을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행정동으로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통일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4521200"/>
            <a:ext cx="4826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4635500"/>
            <a:ext cx="1524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356600" y="1879600"/>
            <a:ext cx="1574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5651500"/>
            <a:ext cx="15354300" cy="1104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70200" y="5981700"/>
            <a:ext cx="12801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모든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님비현상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해결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어려움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기피시설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건설에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모든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주민들의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이해관계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수용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한계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59436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6057900"/>
            <a:ext cx="152400" cy="24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7061200"/>
            <a:ext cx="15354300" cy="1104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870200" y="7404100"/>
            <a:ext cx="1145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대구시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수소충전소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표본</a:t>
            </a:r>
            <a:r>
              <a:rPr lang="en-US" sz="2500" b="true" i="false" u="sng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Pretendard Bold"/>
              </a:rPr>
              <a:t>부족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: 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주유소와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LPG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충전소로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진행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33600" y="7353300"/>
            <a:ext cx="482600" cy="48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7480300"/>
            <a:ext cx="1524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0325100" y="4038600"/>
            <a:ext cx="5816600" cy="582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68200" y="5270500"/>
            <a:ext cx="2159000" cy="158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80000">
            <a:off x="13855700" y="5803900"/>
            <a:ext cx="3111500" cy="3111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5400" y="3517900"/>
            <a:ext cx="92202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8770"/>
              </a:lnSpc>
            </a:pP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대구광역시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수소차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충전소최적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입지</a:t>
            </a:r>
            <a:r>
              <a:rPr lang="en-US" sz="73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00" b="false" i="false" u="none" strike="noStrike" spc="-300">
                <a:solidFill>
                  <a:srgbClr val="000000"/>
                </a:solidFill>
                <a:ea typeface="Pretendard Bold"/>
              </a:rPr>
              <a:t>선정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5400" y="5727700"/>
            <a:ext cx="8712200" cy="2032000"/>
          </a:xfrm>
          <a:prstGeom prst="rect">
            <a:avLst/>
          </a:prstGeom>
          <a:effectLst>
            <a:outerShdw dir="2700000" dist="7239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07070"/>
              </a:lnSpc>
            </a:pPr>
            <a:r>
              <a:rPr lang="en-US" sz="11400" b="tru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 </a:t>
            </a:r>
            <a:r>
              <a:rPr lang="ko-KR" sz="11400" b="tru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Medium"/>
              </a:rPr>
              <a:t>감사합니다</a:t>
            </a:r>
            <a:r>
              <a:rPr lang="en-US" sz="11400" b="tru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 :)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959100"/>
            <a:ext cx="21971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740000">
            <a:off x="14389100" y="4000500"/>
            <a:ext cx="1714500" cy="106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720000">
            <a:off x="10553700" y="6057900"/>
            <a:ext cx="1155700" cy="134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31500" y="3378200"/>
            <a:ext cx="1879600" cy="187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8902700"/>
            <a:ext cx="18034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46900" y="8928100"/>
            <a:ext cx="1371600" cy="46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32100" y="8775700"/>
            <a:ext cx="2070100" cy="800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75200" y="8788400"/>
            <a:ext cx="20066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35100" y="2959100"/>
            <a:ext cx="1981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3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62300" y="3035300"/>
            <a:ext cx="5651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Regular"/>
              </a:rPr>
              <a:t> 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Regular"/>
              </a:rPr>
              <a:t>수수수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Regular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Regular"/>
              </a:rPr>
              <a:t>수소노바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Regular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Regular"/>
              </a:rPr>
              <a:t>수소는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Regular"/>
              </a:rPr>
              <a:t> </a:t>
            </a:r>
            <a:r>
              <a:rPr lang="ko-KR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ea typeface="Pretendard Regular"/>
              </a:rPr>
              <a:t>다가와</a:t>
            </a:r>
            <a:r>
              <a:rPr lang="en-US" sz="2000" b="false" i="false" u="none" strike="noStrike" spc="100">
                <a:solidFill>
                  <a:srgbClr val="FFC34B"/>
                </a:solidFill>
                <a:highlight>
                  <a:srgbClr val="000000"/>
                </a:highlight>
                <a:latin typeface="Pretendard Regular"/>
              </a:rPr>
              <a:t> Ah Oh AAY!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7429500"/>
            <a:ext cx="17208500" cy="2374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89300" y="2044700"/>
            <a:ext cx="11709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7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false" i="false" u="none" strike="noStrike" spc="-100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96300" y="1574800"/>
            <a:ext cx="1308100" cy="52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56600" y="1651000"/>
            <a:ext cx="1574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Part.01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05500" y="3251200"/>
            <a:ext cx="6477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4445000"/>
            <a:ext cx="7454900" cy="1892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00300" y="5080000"/>
            <a:ext cx="5740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전세계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화두가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탄소중립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실천하기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위한</a:t>
            </a:r>
          </a:p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방법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하나로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강화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필요성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대두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4152900"/>
            <a:ext cx="4394200" cy="58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89300" y="4203700"/>
            <a:ext cx="4076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환경문제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탄소중립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4419600"/>
            <a:ext cx="7454900" cy="1917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0" y="5054600"/>
            <a:ext cx="5511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대구광역시의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대수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개수</a:t>
            </a:r>
          </a:p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전국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최하위권으로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효율적인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입지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선정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2400" y="7594600"/>
            <a:ext cx="5448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공공데이터를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이용하여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대구지역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교통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흐름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</a:p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인구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밀도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면밀히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58500" y="4152900"/>
            <a:ext cx="4394200" cy="584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061700" y="4203700"/>
            <a:ext cx="4076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수소충전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인프라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필요성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10200" y="6985000"/>
            <a:ext cx="7454900" cy="1892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502400" y="7620000"/>
            <a:ext cx="5295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이러한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부족은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수소차의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실질적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872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사용과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보급을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저해하는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요소로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Light"/>
              </a:rPr>
              <a:t>작용함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10400" y="6680200"/>
            <a:ext cx="4394200" cy="584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226300" y="6731000"/>
            <a:ext cx="4076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충전소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부족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011400" y="2120900"/>
            <a:ext cx="2463800" cy="119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76500" y="2260600"/>
            <a:ext cx="431800" cy="46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76500" y="2794000"/>
            <a:ext cx="520700" cy="36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51100" y="22733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97100" y="27051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011400" y="2120900"/>
            <a:ext cx="24638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76500" y="2260600"/>
            <a:ext cx="4318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76500" y="2794000"/>
            <a:ext cx="520700" cy="368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1219200"/>
            <a:ext cx="8407400" cy="8623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69100" y="1930400"/>
            <a:ext cx="2794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43700" y="1663700"/>
            <a:ext cx="317500" cy="228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56400" y="3378200"/>
            <a:ext cx="279400" cy="31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18300" y="3111500"/>
            <a:ext cx="317500" cy="228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81800" y="4826000"/>
            <a:ext cx="279400" cy="31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4559300"/>
            <a:ext cx="317500" cy="228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69100" y="6692900"/>
            <a:ext cx="279400" cy="31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43700" y="6426200"/>
            <a:ext cx="317500" cy="228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4216400"/>
            <a:ext cx="279400" cy="317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73700" y="3949700"/>
            <a:ext cx="317500" cy="228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5842000"/>
            <a:ext cx="279400" cy="317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73700" y="5575300"/>
            <a:ext cx="317500" cy="228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7683500"/>
            <a:ext cx="279400" cy="317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73700" y="7416800"/>
            <a:ext cx="317500" cy="228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83400" y="9144000"/>
            <a:ext cx="279400" cy="317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0" y="8877300"/>
            <a:ext cx="317500" cy="2286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63100" y="9258300"/>
            <a:ext cx="279400" cy="317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37700" y="8991600"/>
            <a:ext cx="317500" cy="2286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58500" y="8750300"/>
            <a:ext cx="279400" cy="317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20400" y="8483600"/>
            <a:ext cx="317500" cy="2286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76100" y="9436100"/>
            <a:ext cx="279400" cy="317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9169400"/>
            <a:ext cx="317500" cy="2286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7912100"/>
            <a:ext cx="279400" cy="317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41300" y="7645400"/>
            <a:ext cx="317500" cy="2286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6692900"/>
            <a:ext cx="279400" cy="317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41300" y="6426200"/>
            <a:ext cx="317500" cy="228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66700" y="5410200"/>
            <a:ext cx="279400" cy="317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28600" y="5143500"/>
            <a:ext cx="317500" cy="2286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4191000"/>
            <a:ext cx="279400" cy="3175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41300" y="3924300"/>
            <a:ext cx="317500" cy="2286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0" y="2971800"/>
            <a:ext cx="279400" cy="317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28600" y="2705100"/>
            <a:ext cx="317500" cy="2286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31600" y="2146300"/>
            <a:ext cx="279400" cy="3175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93500" y="1879600"/>
            <a:ext cx="317500" cy="228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65900" y="1130300"/>
            <a:ext cx="1663700" cy="13081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5151100" y="22733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충전소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897100" y="27051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69900" y="4254500"/>
            <a:ext cx="50038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전국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수소차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및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  <a:p>
            <a:pPr algn="ctr" lvl="0">
              <a:lnSpc>
                <a:spcPct val="111220"/>
              </a:lnSpc>
            </a:pP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수소충전소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현황</a:t>
            </a:r>
            <a:r>
              <a:rPr lang="en-US" sz="5000" b="fals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20900" y="3441700"/>
            <a:ext cx="2171700" cy="240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35700" y="5245100"/>
            <a:ext cx="66802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43200" y="7835900"/>
            <a:ext cx="13639800" cy="196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75700" y="6184900"/>
            <a:ext cx="1600200" cy="1600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2100" y="1371600"/>
            <a:ext cx="5816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수소차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충전소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현황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7700" y="1612900"/>
            <a:ext cx="46990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Light"/>
              </a:rPr>
              <a:t>"</a:t>
            </a:r>
            <a:r>
              <a:rPr lang="ko-KR" sz="3500" b="false" i="true" u="none" strike="noStrike">
                <a:solidFill>
                  <a:srgbClr val="000000"/>
                </a:solidFill>
                <a:ea typeface="Pretendard Light"/>
              </a:rPr>
              <a:t>빠짐없이</a:t>
            </a:r>
            <a:r>
              <a:rPr lang="en-US" sz="35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Pretendard Light"/>
              </a:rPr>
              <a:t>가까이</a:t>
            </a:r>
            <a:r>
              <a:rPr lang="en-US" sz="3500" b="false" i="tru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true" u="none" strike="noStrike">
                <a:solidFill>
                  <a:srgbClr val="000000"/>
                </a:solidFill>
                <a:ea typeface="Pretendard Light"/>
              </a:rPr>
              <a:t>어디든</a:t>
            </a:r>
            <a:r>
              <a:rPr lang="en-US" sz="3500" b="false" i="true" u="none" strike="noStrike">
                <a:solidFill>
                  <a:srgbClr val="000000"/>
                </a:solidFill>
                <a:latin typeface="Pretendard Light"/>
              </a:rPr>
              <a:t>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2400" y="1828800"/>
            <a:ext cx="52832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환경부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,2024)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700" y="8128000"/>
            <a:ext cx="15290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매년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수소차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보급률은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증가하고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있다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그러나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턱없이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부족한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수소충전소의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수가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늘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문제점으로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지적되고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FBFBFB"/>
                </a:solidFill>
                <a:ea typeface="Pretendard Light"/>
              </a:rPr>
              <a:t>있다</a:t>
            </a:r>
            <a:r>
              <a:rPr lang="en-US" sz="3500" b="false" i="false" u="none" strike="noStrike">
                <a:solidFill>
                  <a:srgbClr val="FBFBFB"/>
                </a:solidFill>
                <a:latin typeface="Pretendard Light"/>
              </a:rPr>
              <a:t>.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0100" y="4013200"/>
            <a:ext cx="11366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전국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수소차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등록대수는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만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4872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대로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보다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180%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증가</a:t>
            </a:r>
          </a:p>
          <a:p>
            <a:pPr algn="l" lvl="0">
              <a:lnSpc>
                <a:spcPct val="10872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반면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수소충전소는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69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곳에서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172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곳으로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늘어나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147%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0600" y="5232400"/>
            <a:ext cx="7010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Pretendard Light"/>
              </a:rPr>
              <a:t>차충비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180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대에서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203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대로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증가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10100" y="3429000"/>
            <a:ext cx="5397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동아일보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한국자동차모빌리티산업협회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, 2024)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5100" y="2286000"/>
            <a:ext cx="12179300" cy="718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60400" y="3771900"/>
            <a:ext cx="635000" cy="63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87800" y="1409700"/>
            <a:ext cx="9448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"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수소차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대중화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,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무엇이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필요할까</a:t>
            </a:r>
            <a:r>
              <a:rPr lang="en-US" sz="50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?"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92300" y="8801100"/>
            <a:ext cx="2298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국민권익위원회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6200" y="3987800"/>
            <a:ext cx="2108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응답자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1,385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명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82600"/>
            <a:ext cx="17208500" cy="9309100"/>
          </a:xfrm>
          <a:prstGeom prst="rect">
            <a:avLst/>
          </a:prstGeom>
          <a:effectLst>
            <a:outerShdw dir="7080000" dist="143241" blurRad="323758">
              <a:srgbClr val="000000">
                <a:alpha val="3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84200" y="1905000"/>
            <a:ext cx="8356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수소차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차종별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국고보조금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지원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금액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06000" y="1905000"/>
            <a:ext cx="6223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주요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에너지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종합도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분석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 </a:t>
            </a:r>
            <a:r>
              <a:rPr lang="ko-KR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Light"/>
              </a:rPr>
              <a:t>결과</a:t>
            </a:r>
            <a:r>
              <a:rPr lang="en-US" sz="3800" b="true" i="tru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Light"/>
              </a:rPr>
              <a:t> 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864600" y="3683000"/>
          <a:ext cx="8686800" cy="48260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주요</a:t>
                      </a:r>
                      <a:r>
                        <a:rPr lang="en-US" sz="23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평가요소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가솔린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LPG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도시가스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수소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자연발화온도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연료</a:t>
                      </a:r>
                      <a:r>
                        <a:rPr lang="en-US" sz="2300" b="tru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독성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불꽃</a:t>
                      </a:r>
                      <a:r>
                        <a:rPr lang="en-US" sz="2300" b="tru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온도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연소</a:t>
                      </a:r>
                      <a:r>
                        <a:rPr lang="en-US" sz="2300" b="tru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00" b="true" i="false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속도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true" i="false" u="none" strike="noStrike">
                          <a:solidFill>
                            <a:srgbClr val="E6332A"/>
                          </a:solidFill>
                          <a:ea typeface="Pretendard Medium"/>
                        </a:rPr>
                        <a:t>상대적</a:t>
                      </a:r>
                      <a:r>
                        <a:rPr lang="en-US" sz="2300" b="true" i="false" u="none" strike="noStrike">
                          <a:solidFill>
                            <a:srgbClr val="E6332A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300" b="true" i="false" u="none" strike="noStrike">
                          <a:solidFill>
                            <a:srgbClr val="E6332A"/>
                          </a:solidFill>
                          <a:ea typeface="Pretendard Medium"/>
                        </a:rPr>
                        <a:t>위험도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E6332A"/>
                          </a:solidFill>
                          <a:latin typeface="Pretendard Medium"/>
                        </a:rPr>
                        <a:t>1.44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E6332A"/>
                          </a:solidFill>
                          <a:latin typeface="Pretendard Medium"/>
                        </a:rPr>
                        <a:t>1.22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E6332A"/>
                          </a:solidFill>
                          <a:latin typeface="Pretendard Medium"/>
                        </a:rPr>
                        <a:t>1.03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E6332A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85900" y="3683000"/>
          <a:ext cx="6642100" cy="4826000"/>
        </p:xfrm>
        <a:graphic>
          <a:graphicData uri="http://schemas.openxmlformats.org/drawingml/2006/table">
            <a:tbl>
              <a:tblPr/>
              <a:tblGrid>
                <a:gridCol w="3327400"/>
                <a:gridCol w="3327400"/>
              </a:tblGrid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구분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지원금액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수소승용차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2,250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수소버스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지상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21,000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수소버스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고상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26,000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수소화물차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(11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톤급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25,000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폐기물</a:t>
                      </a: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청소차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72,000</a:t>
                      </a:r>
                      <a:r>
                        <a:rPr lang="ko-KR" sz="2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4445000"/>
            <a:ext cx="6845300" cy="889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98800" y="8496300"/>
            <a:ext cx="347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미국화학공학회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5500" y="8877300"/>
            <a:ext cx="3479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무공해차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통합누리집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9800" y="8496300"/>
            <a:ext cx="5219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※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국고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정액보고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이외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지방비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보조금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